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60" r:id="rId4"/>
    <p:sldId id="269" r:id="rId5"/>
    <p:sldId id="271" r:id="rId6"/>
    <p:sldId id="295" r:id="rId7"/>
    <p:sldId id="294" r:id="rId8"/>
    <p:sldId id="290" r:id="rId9"/>
    <p:sldId id="280" r:id="rId10"/>
    <p:sldId id="289" r:id="rId11"/>
    <p:sldId id="293" r:id="rId12"/>
    <p:sldId id="287" r:id="rId13"/>
    <p:sldId id="262" r:id="rId14"/>
    <p:sldId id="291" r:id="rId15"/>
    <p:sldId id="292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7" d="100"/>
          <a:sy n="67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4;&#1086;&#1103;%20&#1088;&#1072;&#1073;&#1086;&#1090;&#1072;\&#1043;&#1052;&#1054;%20&#1051;&#1045;&#1043;&#1054;\&#1089;&#1093;&#1077;&#1084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4;&#1086;&#1103;%20&#1088;&#1072;&#1073;&#1086;&#1090;&#1072;\&#1043;&#1052;&#1054;%20&#1051;&#1045;&#1043;&#1054;\&#1089;&#1093;&#1077;&#1084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144783007664902E-2"/>
          <c:y val="5.9337683018385164E-2"/>
          <c:w val="0.78465883533052649"/>
          <c:h val="0.767090272797971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Лист1!$E$2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Лист1!$A$3:$A$4</c:f>
              <c:strCache>
                <c:ptCount val="2"/>
                <c:pt idx="0">
                  <c:v>октябрь 2020</c:v>
                </c:pt>
                <c:pt idx="1">
                  <c:v>март 2021</c:v>
                </c:pt>
              </c:strCache>
            </c:strRef>
          </c:cat>
          <c:val>
            <c:numRef>
              <c:f>Лист1!$E$3:$E$4</c:f>
              <c:numCache>
                <c:formatCode>0</c:formatCode>
                <c:ptCount val="2"/>
                <c:pt idx="0">
                  <c:v>64</c:v>
                </c:pt>
                <c:pt idx="1">
                  <c:v>44</c:v>
                </c:pt>
              </c:numCache>
            </c:numRef>
          </c:val>
        </c:ser>
        <c:ser>
          <c:idx val="1"/>
          <c:order val="1"/>
          <c:tx>
            <c:strRef>
              <c:f>Лист1!$F$2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Лист1!$A$3:$A$4</c:f>
              <c:strCache>
                <c:ptCount val="2"/>
                <c:pt idx="0">
                  <c:v>октябрь 2020</c:v>
                </c:pt>
                <c:pt idx="1">
                  <c:v>март 2021</c:v>
                </c:pt>
              </c:strCache>
            </c:strRef>
          </c:cat>
          <c:val>
            <c:numRef>
              <c:f>Лист1!$F$3:$F$4</c:f>
              <c:numCache>
                <c:formatCode>0</c:formatCode>
                <c:ptCount val="2"/>
                <c:pt idx="0">
                  <c:v>36</c:v>
                </c:pt>
                <c:pt idx="1">
                  <c:v>46</c:v>
                </c:pt>
              </c:numCache>
            </c:numRef>
          </c:val>
        </c:ser>
        <c:ser>
          <c:idx val="2"/>
          <c:order val="2"/>
          <c:tx>
            <c:strRef>
              <c:f>Лист1!$G$2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Лист1!$A$3:$A$4</c:f>
              <c:strCache>
                <c:ptCount val="2"/>
                <c:pt idx="0">
                  <c:v>октябрь 2020</c:v>
                </c:pt>
                <c:pt idx="1">
                  <c:v>март 2021</c:v>
                </c:pt>
              </c:strCache>
            </c:strRef>
          </c:cat>
          <c:val>
            <c:numRef>
              <c:f>Лист1!$G$3:$G$4</c:f>
              <c:numCache>
                <c:formatCode>0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816448"/>
        <c:axId val="90584960"/>
        <c:axId val="0"/>
      </c:bar3DChart>
      <c:catAx>
        <c:axId val="89816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0584960"/>
        <c:crosses val="autoZero"/>
        <c:auto val="1"/>
        <c:lblAlgn val="ctr"/>
        <c:lblOffset val="100"/>
        <c:noMultiLvlLbl val="0"/>
      </c:catAx>
      <c:valAx>
        <c:axId val="9058496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898164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629745891149585E-2"/>
          <c:y val="6.4191170116900592E-2"/>
          <c:w val="0.84769329804572813"/>
          <c:h val="0.786499416731474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Лист2!$E$2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Лист2!$A$3:$A$4</c:f>
              <c:strCache>
                <c:ptCount val="2"/>
                <c:pt idx="0">
                  <c:v>октябрь 2020</c:v>
                </c:pt>
                <c:pt idx="1">
                  <c:v>март 2021</c:v>
                </c:pt>
              </c:strCache>
            </c:strRef>
          </c:cat>
          <c:val>
            <c:numRef>
              <c:f>Лист2!$E$3:$E$4</c:f>
              <c:numCache>
                <c:formatCode>0</c:formatCode>
                <c:ptCount val="2"/>
                <c:pt idx="0">
                  <c:v>64</c:v>
                </c:pt>
                <c:pt idx="1">
                  <c:v>44</c:v>
                </c:pt>
              </c:numCache>
            </c:numRef>
          </c:val>
        </c:ser>
        <c:ser>
          <c:idx val="1"/>
          <c:order val="1"/>
          <c:tx>
            <c:strRef>
              <c:f>Лист2!$F$2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Лист2!$A$3:$A$4</c:f>
              <c:strCache>
                <c:ptCount val="2"/>
                <c:pt idx="0">
                  <c:v>октябрь 2020</c:v>
                </c:pt>
                <c:pt idx="1">
                  <c:v>март 2021</c:v>
                </c:pt>
              </c:strCache>
            </c:strRef>
          </c:cat>
          <c:val>
            <c:numRef>
              <c:f>Лист2!$F$3:$F$4</c:f>
              <c:numCache>
                <c:formatCode>0</c:formatCode>
                <c:ptCount val="2"/>
                <c:pt idx="0">
                  <c:v>36</c:v>
                </c:pt>
                <c:pt idx="1">
                  <c:v>48</c:v>
                </c:pt>
              </c:numCache>
            </c:numRef>
          </c:val>
        </c:ser>
        <c:ser>
          <c:idx val="2"/>
          <c:order val="2"/>
          <c:tx>
            <c:strRef>
              <c:f>Лист2!$G$2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Лист2!$A$3:$A$4</c:f>
              <c:strCache>
                <c:ptCount val="2"/>
                <c:pt idx="0">
                  <c:v>октябрь 2020</c:v>
                </c:pt>
                <c:pt idx="1">
                  <c:v>март 2021</c:v>
                </c:pt>
              </c:strCache>
            </c:strRef>
          </c:cat>
          <c:val>
            <c:numRef>
              <c:f>Лист2!$G$3:$G$4</c:f>
              <c:numCache>
                <c:formatCode>0</c:formatCode>
                <c:ptCount val="2"/>
                <c:pt idx="0">
                  <c:v>0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709312"/>
        <c:axId val="79710848"/>
        <c:axId val="0"/>
      </c:bar3DChart>
      <c:catAx>
        <c:axId val="79709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9710848"/>
        <c:crosses val="autoZero"/>
        <c:auto val="1"/>
        <c:lblAlgn val="ctr"/>
        <c:lblOffset val="100"/>
        <c:noMultiLvlLbl val="0"/>
      </c:catAx>
      <c:valAx>
        <c:axId val="7971084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797093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4E71-C1B2-4475-AB74-1A17FF36224E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08F-D8DE-4726-BE0E-D699B2E25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4E71-C1B2-4475-AB74-1A17FF36224E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08F-D8DE-4726-BE0E-D699B2E25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4E71-C1B2-4475-AB74-1A17FF36224E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08F-D8DE-4726-BE0E-D699B2E25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4E71-C1B2-4475-AB74-1A17FF36224E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08F-D8DE-4726-BE0E-D699B2E25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4E71-C1B2-4475-AB74-1A17FF36224E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08F-D8DE-4726-BE0E-D699B2E25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4E71-C1B2-4475-AB74-1A17FF36224E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08F-D8DE-4726-BE0E-D699B2E25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4E71-C1B2-4475-AB74-1A17FF36224E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08F-D8DE-4726-BE0E-D699B2E25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4E71-C1B2-4475-AB74-1A17FF36224E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08F-D8DE-4726-BE0E-D699B2E25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4E71-C1B2-4475-AB74-1A17FF36224E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08F-D8DE-4726-BE0E-D699B2E25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4E71-C1B2-4475-AB74-1A17FF36224E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08F-D8DE-4726-BE0E-D699B2E25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4E71-C1B2-4475-AB74-1A17FF36224E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08F-D8DE-4726-BE0E-D699B2E25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14E71-C1B2-4475-AB74-1A17FF36224E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1208F-D8DE-4726-BE0E-D699B2E25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531441"/>
            <a:ext cx="9865096" cy="78488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884368" cy="453893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6600"/>
                </a:solidFill>
              </a:rPr>
              <a:t>  </a:t>
            </a:r>
            <a:r>
              <a:rPr lang="ru-RU" b="1" dirty="0" smtClean="0">
                <a:solidFill>
                  <a:srgbClr val="006600"/>
                </a:solidFill>
              </a:rPr>
              <a:t>Развитие познавательных способностей детей старшего возраста  с использованием 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>«</a:t>
            </a:r>
            <a:r>
              <a:rPr lang="en-US" b="1" dirty="0" smtClean="0">
                <a:solidFill>
                  <a:srgbClr val="006600"/>
                </a:solidFill>
              </a:rPr>
              <a:t>LEGO</a:t>
            </a:r>
            <a:r>
              <a:rPr lang="ru-RU" b="1" dirty="0" smtClean="0">
                <a:solidFill>
                  <a:srgbClr val="006600"/>
                </a:solidFill>
              </a:rPr>
              <a:t>-конструирования»</a:t>
            </a:r>
            <a:r>
              <a:rPr lang="en-US" b="1" dirty="0" smtClean="0">
                <a:solidFill>
                  <a:srgbClr val="006600"/>
                </a:solidFill>
              </a:rPr>
              <a:t/>
            </a:r>
            <a:br>
              <a:rPr lang="en-US" b="1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>в рамках программы 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>«</a:t>
            </a:r>
            <a:r>
              <a:rPr lang="en-US" b="1" dirty="0" smtClean="0">
                <a:solidFill>
                  <a:srgbClr val="006600"/>
                </a:solidFill>
              </a:rPr>
              <a:t>STEM-</a:t>
            </a:r>
            <a:r>
              <a:rPr lang="ru-RU" b="1" dirty="0" smtClean="0">
                <a:solidFill>
                  <a:srgbClr val="006600"/>
                </a:solidFill>
              </a:rPr>
              <a:t>образование»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>                  </a:t>
            </a:r>
            <a:r>
              <a:rPr lang="ru-RU" sz="3100" b="1" dirty="0" smtClean="0">
                <a:solidFill>
                  <a:srgbClr val="A50021"/>
                </a:solidFill>
              </a:rPr>
              <a:t>МБДОУ №27 «Росинка» </a:t>
            </a:r>
            <a:r>
              <a:rPr lang="ru-RU" sz="3100" b="1" dirty="0">
                <a:solidFill>
                  <a:srgbClr val="A50021"/>
                </a:solidFill>
              </a:rPr>
              <a:t>г. Искитим</a:t>
            </a:r>
            <a:br>
              <a:rPr lang="ru-RU" sz="3100" b="1" dirty="0">
                <a:solidFill>
                  <a:srgbClr val="A50021"/>
                </a:solidFill>
              </a:rPr>
            </a:br>
            <a:r>
              <a:rPr lang="ru-RU" sz="3100" b="1" dirty="0" smtClean="0">
                <a:solidFill>
                  <a:srgbClr val="A50021"/>
                </a:solidFill>
              </a:rPr>
              <a:t>                           Воспитатели: Радченко Е.Н.,</a:t>
            </a:r>
            <a:br>
              <a:rPr lang="ru-RU" sz="3100" b="1" dirty="0" smtClean="0">
                <a:solidFill>
                  <a:srgbClr val="A50021"/>
                </a:solidFill>
              </a:rPr>
            </a:br>
            <a:r>
              <a:rPr lang="ru-RU" sz="3100" b="1" dirty="0" smtClean="0">
                <a:solidFill>
                  <a:srgbClr val="A50021"/>
                </a:solidFill>
              </a:rPr>
              <a:t>                                                     Скибина Е.В.</a:t>
            </a:r>
            <a:r>
              <a:rPr lang="en-US" sz="3100" b="1" dirty="0">
                <a:solidFill>
                  <a:srgbClr val="A50021"/>
                </a:solidFill>
              </a:rPr>
              <a:t/>
            </a:r>
            <a:br>
              <a:rPr lang="en-US" sz="3100" b="1" dirty="0">
                <a:solidFill>
                  <a:srgbClr val="A50021"/>
                </a:solidFill>
              </a:rPr>
            </a:br>
            <a:endParaRPr lang="ru-RU" sz="31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7143800" cy="1000132"/>
          </a:xfrm>
        </p:spPr>
        <p:txBody>
          <a:bodyPr>
            <a:prstTxWarp prst="textTriangleInverted">
              <a:avLst/>
            </a:prstTxWarp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Другие виды конструкторов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IMG_20201008_121357.jpg"/>
          <p:cNvPicPr>
            <a:picLocks noChangeAspect="1"/>
          </p:cNvPicPr>
          <p:nvPr/>
        </p:nvPicPr>
        <p:blipFill>
          <a:blip r:embed="rId2"/>
          <a:srcRect l="16312" t="18085" b="8776"/>
          <a:stretch>
            <a:fillRect/>
          </a:stretch>
        </p:blipFill>
        <p:spPr>
          <a:xfrm>
            <a:off x="2143108" y="1428736"/>
            <a:ext cx="2268342" cy="2892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01015_161344.jpg"/>
          <p:cNvPicPr>
            <a:picLocks noChangeAspect="1"/>
          </p:cNvPicPr>
          <p:nvPr/>
        </p:nvPicPr>
        <p:blipFill>
          <a:blip r:embed="rId3"/>
          <a:srcRect t="16755" r="9220" b="26064"/>
          <a:stretch>
            <a:fillRect/>
          </a:stretch>
        </p:blipFill>
        <p:spPr>
          <a:xfrm>
            <a:off x="2285984" y="4357670"/>
            <a:ext cx="297712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01027_190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143488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201027_1900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5143512"/>
            <a:ext cx="2285984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210204_153540.jpg"/>
          <p:cNvPicPr>
            <a:picLocks noChangeAspect="1"/>
          </p:cNvPicPr>
          <p:nvPr/>
        </p:nvPicPr>
        <p:blipFill>
          <a:blip r:embed="rId6" cstate="print"/>
          <a:srcRect l="5555" t="9375" r="4166" b="7291"/>
          <a:stretch>
            <a:fillRect/>
          </a:stretch>
        </p:blipFill>
        <p:spPr>
          <a:xfrm>
            <a:off x="5072066" y="4308253"/>
            <a:ext cx="2071670" cy="2549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20201013_170314.jpg"/>
          <p:cNvPicPr>
            <a:picLocks noChangeAspect="1"/>
          </p:cNvPicPr>
          <p:nvPr/>
        </p:nvPicPr>
        <p:blipFill>
          <a:blip r:embed="rId7" cstate="print"/>
          <a:srcRect l="1388" r="9722" b="7291"/>
          <a:stretch>
            <a:fillRect/>
          </a:stretch>
        </p:blipFill>
        <p:spPr>
          <a:xfrm>
            <a:off x="7072330" y="2857496"/>
            <a:ext cx="2071670" cy="2369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20210115_112143.jpg"/>
          <p:cNvPicPr>
            <a:picLocks noChangeAspect="1"/>
          </p:cNvPicPr>
          <p:nvPr/>
        </p:nvPicPr>
        <p:blipFill>
          <a:blip r:embed="rId8" cstate="print"/>
          <a:srcRect l="26389" t="8333" b="23958"/>
          <a:stretch>
            <a:fillRect/>
          </a:stretch>
        </p:blipFill>
        <p:spPr>
          <a:xfrm>
            <a:off x="4429124" y="1142984"/>
            <a:ext cx="2571768" cy="3154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20200605_170021[1].jpg"/>
          <p:cNvPicPr>
            <a:picLocks noChangeAspect="1"/>
          </p:cNvPicPr>
          <p:nvPr/>
        </p:nvPicPr>
        <p:blipFill>
          <a:blip r:embed="rId9"/>
          <a:srcRect l="5673" t="841" r="-3703" b="5581"/>
          <a:stretch>
            <a:fillRect/>
          </a:stretch>
        </p:blipFill>
        <p:spPr>
          <a:xfrm>
            <a:off x="6929454" y="142852"/>
            <a:ext cx="2402553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20201201_153809.jpg"/>
          <p:cNvPicPr>
            <a:picLocks noChangeAspect="1"/>
          </p:cNvPicPr>
          <p:nvPr/>
        </p:nvPicPr>
        <p:blipFill>
          <a:blip r:embed="rId10" cstate="print"/>
          <a:srcRect l="13889" t="10416" b="34375"/>
          <a:stretch>
            <a:fillRect/>
          </a:stretch>
        </p:blipFill>
        <p:spPr>
          <a:xfrm>
            <a:off x="0" y="3214686"/>
            <a:ext cx="2214546" cy="1893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20210311_171325[1]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928670"/>
            <a:ext cx="2153550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01027_185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3214686"/>
            <a:ext cx="4857752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01027_185052.jpg"/>
          <p:cNvPicPr>
            <a:picLocks noChangeAspect="1"/>
          </p:cNvPicPr>
          <p:nvPr/>
        </p:nvPicPr>
        <p:blipFill>
          <a:blip r:embed="rId3" cstate="print"/>
          <a:srcRect l="2777" r="4166" b="29167"/>
          <a:stretch>
            <a:fillRect/>
          </a:stretch>
        </p:blipFill>
        <p:spPr>
          <a:xfrm>
            <a:off x="0" y="3357562"/>
            <a:ext cx="3265111" cy="3313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1" y="142852"/>
            <a:ext cx="533403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1"/>
            <a:ext cx="4392488" cy="306796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29994" y="3861047"/>
            <a:ext cx="828401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b="1" dirty="0"/>
              <a:t>В</a:t>
            </a:r>
            <a:r>
              <a:rPr lang="ru-RU" sz="2200" b="1" dirty="0" smtClean="0"/>
              <a:t>ыполнены </a:t>
            </a:r>
            <a:r>
              <a:rPr lang="ru-RU" sz="2200" b="1" dirty="0"/>
              <a:t>из краснодарского бука – натурального и </a:t>
            </a:r>
            <a:r>
              <a:rPr lang="ru-RU" sz="2200" b="1" dirty="0" smtClean="0"/>
              <a:t>прочного</a:t>
            </a:r>
          </a:p>
          <a:p>
            <a:pPr lvl="0"/>
            <a:r>
              <a:rPr lang="ru-RU" sz="2200" b="1" dirty="0" smtClean="0"/>
              <a:t> </a:t>
            </a:r>
            <a:r>
              <a:rPr lang="ru-RU" sz="2200" b="1" dirty="0"/>
              <a:t>материала;</a:t>
            </a:r>
          </a:p>
          <a:p>
            <a:pPr lvl="0"/>
            <a:r>
              <a:rPr lang="ru-RU" sz="2200" b="1" dirty="0"/>
              <a:t>О</a:t>
            </a:r>
            <a:r>
              <a:rPr lang="ru-RU" sz="2200" b="1" dirty="0" smtClean="0"/>
              <a:t>бработаны </a:t>
            </a:r>
            <a:r>
              <a:rPr lang="ru-RU" sz="2200" b="1" dirty="0"/>
              <a:t>вручную, а поэтому – идеально гладкие</a:t>
            </a:r>
            <a:r>
              <a:rPr lang="ru-RU" sz="2200" b="1" dirty="0" smtClean="0"/>
              <a:t>,  </a:t>
            </a:r>
            <a:r>
              <a:rPr lang="ru-RU" sz="2200" b="1" dirty="0"/>
              <a:t>лишены острых углов;</a:t>
            </a:r>
          </a:p>
          <a:p>
            <a:pPr lvl="0"/>
            <a:r>
              <a:rPr lang="ru-RU" sz="2200" b="1" dirty="0"/>
              <a:t>С</a:t>
            </a:r>
            <a:r>
              <a:rPr lang="ru-RU" sz="2200" b="1" dirty="0" smtClean="0"/>
              <a:t>озданы </a:t>
            </a:r>
            <a:r>
              <a:rPr lang="ru-RU" sz="2200" b="1" dirty="0"/>
              <a:t>без красителей и пропиток</a:t>
            </a:r>
            <a:r>
              <a:rPr lang="ru-RU" sz="2200" b="1" dirty="0" smtClean="0"/>
              <a:t>,  </a:t>
            </a:r>
            <a:r>
              <a:rPr lang="ru-RU" sz="2200" b="1" dirty="0"/>
              <a:t>имеют красивую естественную текстуру;</a:t>
            </a:r>
          </a:p>
          <a:p>
            <a:pPr lvl="0"/>
            <a:r>
              <a:rPr lang="ru-RU" sz="2200" b="1" dirty="0"/>
              <a:t>У</a:t>
            </a:r>
            <a:r>
              <a:rPr lang="ru-RU" sz="2200" b="1" dirty="0" smtClean="0"/>
              <a:t>влекают </a:t>
            </a:r>
            <a:r>
              <a:rPr lang="ru-RU" sz="2200" b="1" dirty="0"/>
              <a:t>не только детей, но и взрослых.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836712"/>
            <a:ext cx="42511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Деревянный конструктор </a:t>
            </a:r>
          </a:p>
          <a:p>
            <a:r>
              <a:rPr lang="ru-RU" sz="2800" b="1" dirty="0" smtClean="0"/>
              <a:t>Шарики – </a:t>
            </a:r>
            <a:r>
              <a:rPr lang="ru-RU" sz="2800" b="1" dirty="0" err="1" smtClean="0"/>
              <a:t>Кубарики</a:t>
            </a:r>
            <a:endParaRPr lang="ru-RU" sz="2800" b="1" dirty="0" smtClean="0"/>
          </a:p>
          <a:p>
            <a:r>
              <a:rPr lang="ru-RU" sz="2800" b="1" dirty="0" smtClean="0"/>
              <a:t>Торговая марка РЭДИ, </a:t>
            </a:r>
          </a:p>
          <a:p>
            <a:r>
              <a:rPr lang="ru-RU" sz="2800" b="1" dirty="0" smtClean="0"/>
              <a:t>Санкт-Петербург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99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828" y="4077072"/>
            <a:ext cx="3619139" cy="246149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876951" cy="2958941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637" y="1124744"/>
            <a:ext cx="4572000" cy="257175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4" y="3663524"/>
            <a:ext cx="5028734" cy="284207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0675"/>
            <a:ext cx="8496944" cy="912061"/>
          </a:xfrm>
        </p:spPr>
        <p:txBody>
          <a:bodyPr>
            <a:noAutofit/>
          </a:bodyPr>
          <a:lstStyle/>
          <a:p>
            <a:r>
              <a:rPr lang="ru-RU" sz="2400" b="1" dirty="0"/>
              <a:t>Диагностика уровня знаний и умений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по </a:t>
            </a:r>
            <a:r>
              <a:rPr lang="ru-RU" sz="2400" b="1" dirty="0" smtClean="0"/>
              <a:t>конструированию</a:t>
            </a:r>
            <a:r>
              <a:rPr lang="en-US" sz="2400" b="1" dirty="0" smtClean="0"/>
              <a:t> </a:t>
            </a:r>
            <a:r>
              <a:rPr lang="ru-RU" sz="2400" b="1" dirty="0" smtClean="0"/>
              <a:t>у  </a:t>
            </a:r>
            <a:r>
              <a:rPr lang="ru-RU" sz="2400" b="1" dirty="0" smtClean="0"/>
              <a:t>старших дошкольников 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980728"/>
            <a:ext cx="8856984" cy="624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Конструирование по образцу, схеме</a:t>
            </a: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6548" y="3717032"/>
            <a:ext cx="8856984" cy="624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Конструирование по замыслу</a:t>
            </a:r>
            <a:endParaRPr lang="ru-RU" sz="200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720664"/>
              </p:ext>
            </p:extLst>
          </p:nvPr>
        </p:nvGraphicFramePr>
        <p:xfrm>
          <a:off x="-252536" y="1372791"/>
          <a:ext cx="889248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072927"/>
              </p:ext>
            </p:extLst>
          </p:nvPr>
        </p:nvGraphicFramePr>
        <p:xfrm>
          <a:off x="-180528" y="4054743"/>
          <a:ext cx="882047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72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0" y="332656"/>
            <a:ext cx="2374362" cy="422108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22" y="3933056"/>
            <a:ext cx="4772022" cy="268426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6632"/>
            <a:ext cx="5468100" cy="307580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4436" y="2790262"/>
            <a:ext cx="3072239" cy="400506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6324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315415"/>
            <a:ext cx="9649072" cy="74168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6863502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7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738" y="1307084"/>
            <a:ext cx="828990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solidFill>
                  <a:srgbClr val="0000CC"/>
                </a:solidFill>
              </a:rPr>
              <a:t>интерес к техническому творчеству;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solidFill>
                  <a:srgbClr val="0000CC"/>
                </a:solidFill>
              </a:rPr>
              <a:t>аналитический  ум;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solidFill>
                  <a:srgbClr val="0000CC"/>
                </a:solidFill>
              </a:rPr>
              <a:t>пространственное воображение;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solidFill>
                  <a:srgbClr val="0000CC"/>
                </a:solidFill>
              </a:rPr>
              <a:t>умение представлять предмет в целом и его части по плану</a:t>
            </a:r>
            <a:r>
              <a:rPr lang="ru-RU" sz="2400" b="1" dirty="0" smtClean="0">
                <a:solidFill>
                  <a:srgbClr val="0000CC"/>
                </a:solidFill>
              </a:rPr>
              <a:t>, </a:t>
            </a:r>
            <a:r>
              <a:rPr lang="ru-RU" sz="2400" b="1" dirty="0">
                <a:solidFill>
                  <a:srgbClr val="0000CC"/>
                </a:solidFill>
              </a:rPr>
              <a:t>чертежу, схеме, описанию;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solidFill>
                  <a:srgbClr val="0000CC"/>
                </a:solidFill>
              </a:rPr>
              <a:t>умение самостоятельно формулировать замысел</a:t>
            </a:r>
          </a:p>
          <a:p>
            <a:r>
              <a:rPr lang="ru-RU" sz="2400" b="1" dirty="0">
                <a:solidFill>
                  <a:srgbClr val="0000CC"/>
                </a:solidFill>
              </a:rPr>
              <a:t>     отличающийся оригинальностью.</a:t>
            </a:r>
          </a:p>
          <a:p>
            <a:endParaRPr lang="ru-RU" sz="22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027" y="260648"/>
            <a:ext cx="822571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</a:rPr>
              <a:t>Развитие конструктивно-технических способностей</a:t>
            </a:r>
          </a:p>
          <a:p>
            <a:pPr algn="ctr"/>
            <a:r>
              <a:rPr lang="ru-RU" sz="2800" b="1" dirty="0">
                <a:solidFill>
                  <a:srgbClr val="0000CC"/>
                </a:solidFill>
              </a:rPr>
              <a:t>  у  старших дошкольников:</a:t>
            </a:r>
          </a:p>
          <a:p>
            <a:endParaRPr lang="ru-RU" sz="2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93096"/>
            <a:ext cx="2448272" cy="223140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293096"/>
            <a:ext cx="2192435" cy="222959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212395"/>
            <a:ext cx="2403991" cy="239099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93" y="332656"/>
            <a:ext cx="8254385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78" y="260648"/>
            <a:ext cx="8388424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03313" y="404664"/>
            <a:ext cx="5483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Модуль 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«</a:t>
            </a:r>
            <a:r>
              <a:rPr lang="en-US" sz="3200" b="1" i="1" dirty="0" smtClean="0">
                <a:solidFill>
                  <a:srgbClr val="7030A0"/>
                </a:solidFill>
              </a:rPr>
              <a:t>LEGO </a:t>
            </a:r>
            <a:r>
              <a:rPr lang="ru-RU" sz="3200" b="1" i="1" dirty="0" smtClean="0">
                <a:solidFill>
                  <a:srgbClr val="7030A0"/>
                </a:solidFill>
              </a:rPr>
              <a:t>конструирование»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D:\User01\Desktop\IMG_20210119_111150.jpg"/>
          <p:cNvPicPr>
            <a:picLocks noChangeAspect="1" noChangeArrowheads="1"/>
          </p:cNvPicPr>
          <p:nvPr/>
        </p:nvPicPr>
        <p:blipFill>
          <a:blip r:embed="rId2"/>
          <a:srcRect l="23050" r="9574" b="12233"/>
          <a:stretch>
            <a:fillRect/>
          </a:stretch>
        </p:blipFill>
        <p:spPr bwMode="auto">
          <a:xfrm>
            <a:off x="6429356" y="1785926"/>
            <a:ext cx="2714644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10121_175155.jpg"/>
          <p:cNvPicPr>
            <a:picLocks noChangeAspect="1"/>
          </p:cNvPicPr>
          <p:nvPr/>
        </p:nvPicPr>
        <p:blipFill>
          <a:blip r:embed="rId3"/>
          <a:srcRect l="34042" r="3900"/>
          <a:stretch>
            <a:fillRect/>
          </a:stretch>
        </p:blipFill>
        <p:spPr>
          <a:xfrm>
            <a:off x="214282" y="214290"/>
            <a:ext cx="2859440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10127_0701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7504" y="1714488"/>
            <a:ext cx="3321866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7030A0"/>
                </a:solidFill>
              </a:rPr>
              <a:t>Способы LEGO-конструирования, актуальные для дошкольников: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4040188" cy="178595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0099"/>
                </a:solidFill>
              </a:rPr>
              <a:t>Технические</a:t>
            </a:r>
          </a:p>
          <a:p>
            <a:pPr algn="ctr"/>
            <a:r>
              <a:rPr lang="ru-RU" b="0" dirty="0" smtClean="0">
                <a:solidFill>
                  <a:srgbClr val="000099"/>
                </a:solidFill>
              </a:rPr>
              <a:t> </a:t>
            </a:r>
            <a:r>
              <a:rPr lang="ru-RU" sz="2000" b="0" dirty="0" smtClean="0">
                <a:solidFill>
                  <a:srgbClr val="000099"/>
                </a:solidFill>
              </a:rPr>
              <a:t>(воплощение готового </a:t>
            </a:r>
          </a:p>
          <a:p>
            <a:pPr algn="ctr"/>
            <a:r>
              <a:rPr lang="ru-RU" sz="2000" b="0" dirty="0" smtClean="0">
                <a:solidFill>
                  <a:srgbClr val="000099"/>
                </a:solidFill>
              </a:rPr>
              <a:t>замысла)</a:t>
            </a:r>
          </a:p>
          <a:p>
            <a:pPr algn="ctr"/>
            <a:endParaRPr lang="ru-RU" b="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42910" y="3071810"/>
            <a:ext cx="3328982" cy="271464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показу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образцу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карточкам-схемам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86314" y="1571612"/>
            <a:ext cx="4041775" cy="178595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0099"/>
                </a:solidFill>
              </a:rPr>
              <a:t>Творческие</a:t>
            </a:r>
          </a:p>
          <a:p>
            <a:pPr algn="ctr"/>
            <a:r>
              <a:rPr lang="ru-RU" b="0" dirty="0" smtClean="0">
                <a:solidFill>
                  <a:srgbClr val="000099"/>
                </a:solidFill>
              </a:rPr>
              <a:t>(</a:t>
            </a:r>
            <a:r>
              <a:rPr lang="ru-RU" sz="2000" b="0" dirty="0" smtClean="0">
                <a:solidFill>
                  <a:srgbClr val="000099"/>
                </a:solidFill>
              </a:rPr>
              <a:t>создание замысла </a:t>
            </a:r>
          </a:p>
          <a:p>
            <a:pPr algn="ctr"/>
            <a:r>
              <a:rPr lang="ru-RU" sz="2000" b="0" dirty="0" smtClean="0">
                <a:solidFill>
                  <a:srgbClr val="000099"/>
                </a:solidFill>
              </a:rPr>
              <a:t>с последующим воплощением)</a:t>
            </a:r>
          </a:p>
          <a:p>
            <a:pPr algn="ctr"/>
            <a:endParaRPr lang="ru-RU" sz="2000" b="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5286380" y="3143248"/>
            <a:ext cx="3286148" cy="271464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условиям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теме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замыслу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7030A0"/>
                </a:solidFill>
              </a:rPr>
              <a:t>Процесс LEGO-конструирования в нашей группе строится по следующим этапам: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88315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Создание проблемной ситуации.</a:t>
            </a:r>
          </a:p>
          <a:p>
            <a:r>
              <a:rPr lang="ru-RU" dirty="0" smtClean="0"/>
              <a:t>Поиск  выхода</a:t>
            </a:r>
          </a:p>
          <a:p>
            <a:r>
              <a:rPr lang="ru-RU" dirty="0" smtClean="0"/>
              <a:t>Изучение возможностей, обследование объектов</a:t>
            </a:r>
          </a:p>
          <a:p>
            <a:r>
              <a:rPr lang="ru-RU" dirty="0" smtClean="0"/>
              <a:t> ( наблюдение натуральных объектов, рассматривание картин, образцов, сенсорное обследование)</a:t>
            </a:r>
          </a:p>
          <a:p>
            <a:r>
              <a:rPr lang="ru-RU" dirty="0" smtClean="0"/>
              <a:t>По необходимости изучение схем, чертежей, объяснение последовательности выполнения.</a:t>
            </a:r>
          </a:p>
          <a:p>
            <a:r>
              <a:rPr lang="ru-RU" dirty="0" smtClean="0"/>
              <a:t>Создание модели.</a:t>
            </a:r>
          </a:p>
          <a:p>
            <a:r>
              <a:rPr lang="ru-RU" dirty="0" smtClean="0"/>
              <a:t>Анализ</a:t>
            </a:r>
          </a:p>
          <a:p>
            <a:r>
              <a:rPr lang="ru-RU" dirty="0" smtClean="0"/>
              <a:t>Игры с моделями, использование в повседневной жизни.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868346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Тематические проекты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IMG_20210304_122129.jpg"/>
          <p:cNvPicPr>
            <a:picLocks noChangeAspect="1"/>
          </p:cNvPicPr>
          <p:nvPr/>
        </p:nvPicPr>
        <p:blipFill>
          <a:blip r:embed="rId2" cstate="print"/>
          <a:srcRect r="3906" b="22916"/>
          <a:stretch>
            <a:fillRect/>
          </a:stretch>
        </p:blipFill>
        <p:spPr>
          <a:xfrm>
            <a:off x="0" y="1071546"/>
            <a:ext cx="4868368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10127_070048.jpg"/>
          <p:cNvPicPr>
            <a:picLocks noChangeAspect="1"/>
          </p:cNvPicPr>
          <p:nvPr/>
        </p:nvPicPr>
        <p:blipFill>
          <a:blip r:embed="rId3" cstate="print"/>
          <a:srcRect r="21875" b="23958"/>
          <a:stretch>
            <a:fillRect/>
          </a:stretch>
        </p:blipFill>
        <p:spPr>
          <a:xfrm>
            <a:off x="5286380" y="1115862"/>
            <a:ext cx="3857620" cy="2816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10122_165911.jpg"/>
          <p:cNvPicPr>
            <a:picLocks noChangeAspect="1"/>
          </p:cNvPicPr>
          <p:nvPr/>
        </p:nvPicPr>
        <p:blipFill>
          <a:blip r:embed="rId4" cstate="print"/>
          <a:srcRect l="13281" t="11458" r="14844"/>
          <a:stretch>
            <a:fillRect/>
          </a:stretch>
        </p:blipFill>
        <p:spPr>
          <a:xfrm>
            <a:off x="0" y="4214818"/>
            <a:ext cx="2500330" cy="2310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10204_1823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3905272"/>
            <a:ext cx="2214546" cy="29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210119_110849.jpg"/>
          <p:cNvPicPr>
            <a:picLocks noChangeAspect="1"/>
          </p:cNvPicPr>
          <p:nvPr/>
        </p:nvPicPr>
        <p:blipFill>
          <a:blip r:embed="rId6" cstate="print"/>
          <a:srcRect l="25000" r="29687" b="28125"/>
          <a:stretch>
            <a:fillRect/>
          </a:stretch>
        </p:blipFill>
        <p:spPr>
          <a:xfrm>
            <a:off x="2428860" y="4000504"/>
            <a:ext cx="2221816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210122_160157.jpg"/>
          <p:cNvPicPr>
            <a:picLocks noChangeAspect="1"/>
          </p:cNvPicPr>
          <p:nvPr/>
        </p:nvPicPr>
        <p:blipFill>
          <a:blip r:embed="rId7"/>
          <a:srcRect l="14539" t="26064" r="5673" b="12766"/>
          <a:stretch>
            <a:fillRect/>
          </a:stretch>
        </p:blipFill>
        <p:spPr>
          <a:xfrm>
            <a:off x="4643438" y="4143380"/>
            <a:ext cx="2357454" cy="2409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16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939784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Дидактические игры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IMG_20201027_174838.jpg"/>
          <p:cNvPicPr>
            <a:picLocks noChangeAspect="1"/>
          </p:cNvPicPr>
          <p:nvPr/>
        </p:nvPicPr>
        <p:blipFill>
          <a:blip r:embed="rId2" cstate="print"/>
          <a:srcRect t="8523"/>
          <a:stretch>
            <a:fillRect/>
          </a:stretch>
        </p:blipFill>
        <p:spPr>
          <a:xfrm>
            <a:off x="2643174" y="1071546"/>
            <a:ext cx="3143240" cy="3833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01118_155116.jpg"/>
          <p:cNvPicPr>
            <a:picLocks noChangeAspect="1"/>
          </p:cNvPicPr>
          <p:nvPr/>
        </p:nvPicPr>
        <p:blipFill>
          <a:blip r:embed="rId3" cstate="print"/>
          <a:srcRect t="11458" r="16667" b="19791"/>
          <a:stretch>
            <a:fillRect/>
          </a:stretch>
        </p:blipFill>
        <p:spPr>
          <a:xfrm>
            <a:off x="0" y="1500174"/>
            <a:ext cx="2695180" cy="296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01027_1638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071546"/>
            <a:ext cx="3286116" cy="2464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01118_161649.jpg"/>
          <p:cNvPicPr>
            <a:picLocks noChangeAspect="1"/>
          </p:cNvPicPr>
          <p:nvPr/>
        </p:nvPicPr>
        <p:blipFill>
          <a:blip r:embed="rId5" cstate="print"/>
          <a:srcRect l="11111" t="12603" r="25000" b="6250"/>
          <a:stretch>
            <a:fillRect/>
          </a:stretch>
        </p:blipFill>
        <p:spPr>
          <a:xfrm rot="16200000">
            <a:off x="775228" y="3847045"/>
            <a:ext cx="2235727" cy="3786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10122_163518.jpg"/>
          <p:cNvPicPr>
            <a:picLocks noChangeAspect="1"/>
          </p:cNvPicPr>
          <p:nvPr/>
        </p:nvPicPr>
        <p:blipFill>
          <a:blip r:embed="rId6" cstate="print"/>
          <a:srcRect t="8333" r="11111" b="23958"/>
          <a:stretch>
            <a:fillRect/>
          </a:stretch>
        </p:blipFill>
        <p:spPr>
          <a:xfrm>
            <a:off x="5786446" y="3500438"/>
            <a:ext cx="3357554" cy="3410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199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Развитие познавательных способностей детей старшего возраста  с использованием  «LEGO-конструирования» в рамках программы  «STEM-образование»                   МБДОУ №27 «Росинка» г. Искитим                            Воспитатели: Радченко Е.Н.,                                                      Скибина Е.В. </vt:lpstr>
      <vt:lpstr>Презентация PowerPoint</vt:lpstr>
      <vt:lpstr>Презентация PowerPoint</vt:lpstr>
      <vt:lpstr>Презентация PowerPoint</vt:lpstr>
      <vt:lpstr>Презентация PowerPoint</vt:lpstr>
      <vt:lpstr> Способы LEGO-конструирования, актуальные для дошкольников: </vt:lpstr>
      <vt:lpstr>  Процесс LEGO-конструирования в нашей группе строится по следующим этапам:  </vt:lpstr>
      <vt:lpstr>Тематические проекты</vt:lpstr>
      <vt:lpstr>Дидактические игры</vt:lpstr>
      <vt:lpstr>Другие виды конструкторов</vt:lpstr>
      <vt:lpstr>Презентация PowerPoint</vt:lpstr>
      <vt:lpstr>Презентация PowerPoint</vt:lpstr>
      <vt:lpstr>Презентация PowerPoint</vt:lpstr>
      <vt:lpstr>Диагностика уровня знаний и умений  по конструированию у  старших дошкольников </vt:lpstr>
      <vt:lpstr>Презентация PowerPoint</vt:lpstr>
      <vt:lpstr> Спасибо за внимание!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User01</dc:creator>
  <cp:lastModifiedBy>Helen</cp:lastModifiedBy>
  <cp:revision>63</cp:revision>
  <dcterms:created xsi:type="dcterms:W3CDTF">2020-10-19T00:08:38Z</dcterms:created>
  <dcterms:modified xsi:type="dcterms:W3CDTF">2021-03-14T18:32:41Z</dcterms:modified>
</cp:coreProperties>
</file>